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notesMasterIdLst>
    <p:notesMasterId r:id="rId19"/>
  </p:notesMasterIdLst>
  <p:sldIdLst>
    <p:sldId id="256" r:id="rId2"/>
    <p:sldId id="272" r:id="rId3"/>
    <p:sldId id="265" r:id="rId4"/>
    <p:sldId id="263" r:id="rId5"/>
    <p:sldId id="260" r:id="rId6"/>
    <p:sldId id="271" r:id="rId7"/>
    <p:sldId id="262" r:id="rId8"/>
    <p:sldId id="273" r:id="rId9"/>
    <p:sldId id="261" r:id="rId10"/>
    <p:sldId id="259" r:id="rId11"/>
    <p:sldId id="266" r:id="rId12"/>
    <p:sldId id="258" r:id="rId13"/>
    <p:sldId id="267" r:id="rId14"/>
    <p:sldId id="268" r:id="rId15"/>
    <p:sldId id="269" r:id="rId16"/>
    <p:sldId id="270" r:id="rId17"/>
    <p:sldId id="27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4660"/>
  </p:normalViewPr>
  <p:slideViewPr>
    <p:cSldViewPr snapToGrid="0">
      <p:cViewPr varScale="1">
        <p:scale>
          <a:sx n="80" d="100"/>
          <a:sy n="80" d="100"/>
        </p:scale>
        <p:origin x="7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149"/>
    </p:cViewPr>
  </p:sorter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6238DB-0081-4606-AD07-1754E67A1F5C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406CF-2028-4F6C-B1EC-6BBFF7C3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446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Kevin- GIS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406CF-2028-4F6C-B1EC-6BBFF7C3B3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258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Alberta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406CF-2028-4F6C-B1EC-6BBFF7C3B3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723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Joram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406CF-2028-4F6C-B1EC-6BBFF7C3B3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531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Marebe</a:t>
            </a:r>
            <a:r>
              <a:rPr lang="en-US" dirty="0" smtClean="0"/>
              <a:t>- County 47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406CF-2028-4F6C-B1EC-6BBFF7C3B34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0671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Dr. Lucy- CDC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406CF-2028-4F6C-B1EC-6BBFF7C3B34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09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PEPFAR CO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406CF-2028-4F6C-B1EC-6BBFF7C3B34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3850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Phillip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406CF-2028-4F6C-B1EC-6BBFF7C3B34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7977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Thomas- NPHL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406CF-2028-4F6C-B1EC-6BBFF7C3B34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3204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Barbara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406CF-2028-4F6C-B1EC-6BBFF7C3B34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824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7/19/2019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48746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7/19/2019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184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7/19/2019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191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7/19/2019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357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7/19/2019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1274418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7/19/2019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19953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7/19/2019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54765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7/19/2019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148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7/19/2019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5553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7/19/2019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1215051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7/19/2019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297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7/19/2019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20419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8596" y="525733"/>
            <a:ext cx="10318418" cy="4394988"/>
          </a:xfrm>
        </p:spPr>
        <p:txBody>
          <a:bodyPr/>
          <a:lstStyle/>
          <a:p>
            <a:r>
              <a:rPr lang="en-US" sz="6600" dirty="0" smtClean="0">
                <a:latin typeface="Bell MT" panose="02020503060305020303" pitchFamily="18" charset="0"/>
              </a:rPr>
              <a:t>Who said?</a:t>
            </a:r>
            <a:br>
              <a:rPr lang="en-US" sz="6600" dirty="0" smtClean="0">
                <a:latin typeface="Bell MT" panose="02020503060305020303" pitchFamily="18" charset="0"/>
              </a:rPr>
            </a:br>
            <a:r>
              <a:rPr lang="en-US" dirty="0" smtClean="0"/>
              <a:t>Quotes from participants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LARC 2.0 Dissemination MEETING</a:t>
            </a:r>
          </a:p>
          <a:p>
            <a:r>
              <a:rPr lang="en-US" dirty="0" smtClean="0"/>
              <a:t>Nairobi; 16/07/2019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17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51677" y="382384"/>
            <a:ext cx="10471750" cy="4762821"/>
          </a:xfrm>
        </p:spPr>
        <p:txBody>
          <a:bodyPr/>
          <a:lstStyle/>
          <a:p>
            <a:r>
              <a:rPr lang="en-US" dirty="0" smtClean="0">
                <a:latin typeface="Bahnschrift SemiLight" panose="020B0502040204020203" pitchFamily="34" charset="0"/>
              </a:rPr>
              <a:t>We are focused on increasing the number of people on ART through increased efficiency – doing more with less</a:t>
            </a:r>
            <a:endParaRPr lang="en-US" dirty="0">
              <a:latin typeface="Bahnschrift Semi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202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452" y="2010767"/>
            <a:ext cx="10415391" cy="3225111"/>
          </a:xfrm>
        </p:spPr>
        <p:txBody>
          <a:bodyPr/>
          <a:lstStyle/>
          <a:p>
            <a:r>
              <a:rPr lang="en-US" dirty="0" smtClean="0">
                <a:latin typeface="Bahnschrift Light" panose="020B0502040204020203" pitchFamily="34" charset="0"/>
              </a:rPr>
              <a:t>Involvement of management is a must!</a:t>
            </a:r>
            <a:br>
              <a:rPr lang="en-US" dirty="0" smtClean="0">
                <a:latin typeface="Bahnschrift Light" panose="020B0502040204020203" pitchFamily="34" charset="0"/>
              </a:rPr>
            </a:br>
            <a:endParaRPr lang="en-US" dirty="0">
              <a:latin typeface="Bahnschrift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334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51677" y="382384"/>
            <a:ext cx="10335271" cy="4407979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ahnschrift Light" panose="020B0502040204020203" pitchFamily="34" charset="0"/>
              </a:rPr>
              <a:t/>
            </a:r>
            <a:br>
              <a:rPr lang="en-US" dirty="0" smtClean="0">
                <a:latin typeface="Bahnschrift Light" panose="020B0502040204020203" pitchFamily="34" charset="0"/>
              </a:rPr>
            </a:br>
            <a:r>
              <a:rPr lang="en-US" dirty="0" smtClean="0">
                <a:latin typeface="Bahnschrift Light" panose="020B0502040204020203" pitchFamily="34" charset="0"/>
              </a:rPr>
              <a:t>There </a:t>
            </a:r>
            <a:r>
              <a:rPr lang="en-US" dirty="0">
                <a:latin typeface="Bahnschrift Light" panose="020B0502040204020203" pitchFamily="34" charset="0"/>
              </a:rPr>
              <a:t>is a huge opportunity for LARC scale- up through mainstreaming into </a:t>
            </a:r>
            <a:r>
              <a:rPr lang="en-US" dirty="0" smtClean="0">
                <a:latin typeface="Bahnschrift Light" panose="020B0502040204020203" pitchFamily="34" charset="0"/>
              </a:rPr>
              <a:t>Universal Health Coverage (UHC)</a:t>
            </a:r>
            <a:endParaRPr lang="en-US" dirty="0">
              <a:latin typeface="Bahnschrift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256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546" y="823402"/>
            <a:ext cx="10676465" cy="4694582"/>
          </a:xfrm>
        </p:spPr>
        <p:txBody>
          <a:bodyPr/>
          <a:lstStyle/>
          <a:p>
            <a:r>
              <a:rPr lang="en-US" dirty="0" smtClean="0">
                <a:latin typeface="Bahnschrift Light" panose="020B0502040204020203" pitchFamily="34" charset="0"/>
              </a:rPr>
              <a:t>Kenya will scale up the LARC Quality Improvement methodology to sustainably control the HIV epidemic</a:t>
            </a:r>
            <a:endParaRPr lang="en-US" dirty="0">
              <a:latin typeface="Bahnschrift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0042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459" y="2626821"/>
            <a:ext cx="7412032" cy="1492132"/>
          </a:xfrm>
        </p:spPr>
        <p:txBody>
          <a:bodyPr/>
          <a:lstStyle/>
          <a:p>
            <a:r>
              <a:rPr lang="en-US" dirty="0" smtClean="0"/>
              <a:t>Proposed Way forward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13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LARC principles are transferable to all health/facility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390372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Programs:</a:t>
            </a:r>
          </a:p>
          <a:p>
            <a:pPr lvl="1"/>
            <a:r>
              <a:rPr lang="en-US" sz="3000" dirty="0" smtClean="0"/>
              <a:t>HIV program – LEAP, PMTCT, Retention, HTS-</a:t>
            </a:r>
            <a:r>
              <a:rPr lang="en-US" sz="3000" dirty="0" err="1" smtClean="0"/>
              <a:t>Pos</a:t>
            </a:r>
            <a:endParaRPr lang="en-US" sz="3000" dirty="0" smtClean="0"/>
          </a:p>
          <a:p>
            <a:pPr lvl="1"/>
            <a:r>
              <a:rPr lang="en-US" sz="2800" dirty="0"/>
              <a:t>Others- STOP TB, Malaria, Cancer</a:t>
            </a:r>
            <a:endParaRPr lang="en-US" sz="3000" dirty="0" smtClean="0"/>
          </a:p>
          <a:p>
            <a:r>
              <a:rPr lang="en-US" sz="3200" dirty="0" smtClean="0"/>
              <a:t>National level:</a:t>
            </a:r>
          </a:p>
          <a:p>
            <a:pPr lvl="1"/>
            <a:r>
              <a:rPr lang="en-US" sz="3000" dirty="0" smtClean="0"/>
              <a:t>UHC- targeting acceptable/quality services at:</a:t>
            </a:r>
          </a:p>
          <a:p>
            <a:pPr lvl="2"/>
            <a:r>
              <a:rPr lang="en-US" sz="2800" dirty="0"/>
              <a:t>&gt;8000 facilities</a:t>
            </a:r>
          </a:p>
          <a:p>
            <a:pPr lvl="2"/>
            <a:r>
              <a:rPr lang="en-US" sz="2800" dirty="0"/>
              <a:t>&gt;2400 Labs</a:t>
            </a:r>
          </a:p>
          <a:p>
            <a:r>
              <a:rPr lang="en-US" sz="3200" dirty="0" smtClean="0"/>
              <a:t>County Level</a:t>
            </a:r>
          </a:p>
          <a:p>
            <a:pPr lvl="1"/>
            <a:r>
              <a:rPr lang="en-US" sz="3000" dirty="0" smtClean="0"/>
              <a:t>Establish 12 pilot sites as LARC Centers of Excellence</a:t>
            </a:r>
          </a:p>
          <a:p>
            <a:endParaRPr lang="en-US" sz="32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877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269650"/>
            <a:ext cx="10178322" cy="1070634"/>
          </a:xfrm>
        </p:spPr>
        <p:txBody>
          <a:bodyPr/>
          <a:lstStyle/>
          <a:p>
            <a:r>
              <a:rPr lang="en-US" dirty="0" smtClean="0"/>
              <a:t>To Keep LARC fire burning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2082" y="1027134"/>
            <a:ext cx="10659650" cy="5830866"/>
          </a:xfrm>
        </p:spPr>
        <p:txBody>
          <a:bodyPr>
            <a:noAutofit/>
          </a:bodyPr>
          <a:lstStyle/>
          <a:p>
            <a:r>
              <a:rPr lang="en-US" sz="4000" dirty="0" smtClean="0"/>
              <a:t>Own initiative at facility,  County and National levels</a:t>
            </a:r>
          </a:p>
          <a:p>
            <a:r>
              <a:rPr lang="en-US" sz="4000" dirty="0" smtClean="0"/>
              <a:t>Scale up from trained teams and champions</a:t>
            </a:r>
          </a:p>
          <a:p>
            <a:r>
              <a:rPr lang="en-US" sz="4000" dirty="0" smtClean="0"/>
              <a:t>Each team to identify new gaps to keep flame burning  at their facility</a:t>
            </a:r>
          </a:p>
          <a:p>
            <a:r>
              <a:rPr lang="en-US" sz="4000" dirty="0" smtClean="0"/>
              <a:t>National programs to adopt LARC</a:t>
            </a:r>
          </a:p>
          <a:p>
            <a:r>
              <a:rPr lang="en-US" sz="4000" dirty="0" smtClean="0"/>
              <a:t>Leverage on all available resources but also allocate specific LARC funds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8749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150" y="1948873"/>
            <a:ext cx="10178322" cy="2724727"/>
          </a:xfrm>
        </p:spPr>
        <p:txBody>
          <a:bodyPr/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Our </a:t>
            </a:r>
            <a:r>
              <a:rPr lang="en-US" dirty="0" smtClean="0"/>
              <a:t>LARC Champions are able!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808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LARC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416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4381204"/>
          </a:xfrm>
        </p:spPr>
        <p:txBody>
          <a:bodyPr/>
          <a:lstStyle/>
          <a:p>
            <a:r>
              <a:rPr lang="en-US" dirty="0" smtClean="0">
                <a:latin typeface="Bahnschrift SemiLight" panose="020B0502040204020203" pitchFamily="34" charset="0"/>
              </a:rPr>
              <a:t/>
            </a:r>
            <a:br>
              <a:rPr lang="en-US" dirty="0" smtClean="0">
                <a:latin typeface="Bahnschrift SemiLight" panose="020B0502040204020203" pitchFamily="34" charset="0"/>
              </a:rPr>
            </a:br>
            <a:r>
              <a:rPr lang="en-US" dirty="0">
                <a:latin typeface="Bahnschrift SemiLight" panose="020B0502040204020203" pitchFamily="34" charset="0"/>
              </a:rPr>
              <a:t/>
            </a:r>
            <a:br>
              <a:rPr lang="en-US" dirty="0">
                <a:latin typeface="Bahnschrift SemiLight" panose="020B0502040204020203" pitchFamily="34" charset="0"/>
              </a:rPr>
            </a:br>
            <a:r>
              <a:rPr lang="en-US" dirty="0" smtClean="0">
                <a:latin typeface="Bahnschrift SemiLight" panose="020B0502040204020203" pitchFamily="34" charset="0"/>
              </a:rPr>
              <a:t>   Quality is about passion</a:t>
            </a:r>
            <a:br>
              <a:rPr lang="en-US" dirty="0" smtClean="0">
                <a:latin typeface="Bahnschrift SemiLight" panose="020B0502040204020203" pitchFamily="34" charset="0"/>
              </a:rPr>
            </a:br>
            <a:r>
              <a:rPr lang="en-US" dirty="0" smtClean="0">
                <a:latin typeface="Bahnschrift SemiLight" panose="020B0502040204020203" pitchFamily="34" charset="0"/>
              </a:rPr>
              <a:t>       </a:t>
            </a:r>
            <a:br>
              <a:rPr lang="en-US" dirty="0" smtClean="0">
                <a:latin typeface="Bahnschrift SemiLight" panose="020B0502040204020203" pitchFamily="34" charset="0"/>
              </a:rPr>
            </a:br>
            <a:r>
              <a:rPr lang="en-US" dirty="0">
                <a:latin typeface="Bahnschrift SemiLight" panose="020B0502040204020203" pitchFamily="34" charset="0"/>
              </a:rPr>
              <a:t> </a:t>
            </a:r>
            <a:r>
              <a:rPr lang="en-US" dirty="0" smtClean="0">
                <a:latin typeface="Bahnschrift SemiLight" panose="020B0502040204020203" pitchFamily="34" charset="0"/>
              </a:rPr>
              <a:t>       (#solvable)</a:t>
            </a:r>
            <a:endParaRPr lang="en-US" dirty="0">
              <a:latin typeface="Bahnschrift Semi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4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306269" y="1706217"/>
            <a:ext cx="10089612" cy="3739239"/>
          </a:xfrm>
        </p:spPr>
        <p:txBody>
          <a:bodyPr>
            <a:normAutofit/>
          </a:bodyPr>
          <a:lstStyle/>
          <a:p>
            <a:r>
              <a:rPr lang="en-US" dirty="0">
                <a:latin typeface="Bahnschrift Light" panose="020B0502040204020203" pitchFamily="34" charset="0"/>
              </a:rPr>
              <a:t>Its about impacting the patient through teamwork</a:t>
            </a:r>
          </a:p>
        </p:txBody>
      </p:sp>
    </p:spTree>
    <p:extLst>
      <p:ext uri="{BB962C8B-B14F-4D97-AF65-F5344CB8AC3E}">
        <p14:creationId xmlns:p14="http://schemas.microsoft.com/office/powerpoint/2010/main" val="48886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4592" y="1610293"/>
            <a:ext cx="10200093" cy="2735283"/>
          </a:xfrm>
        </p:spPr>
        <p:txBody>
          <a:bodyPr/>
          <a:lstStyle/>
          <a:p>
            <a:r>
              <a:rPr lang="en-US" dirty="0" smtClean="0">
                <a:latin typeface="Bahnschrift SemiLight" panose="020B0502040204020203" pitchFamily="34" charset="0"/>
              </a:rPr>
              <a:t>Interdepartmental communication is key</a:t>
            </a:r>
            <a:endParaRPr lang="en-US" dirty="0">
              <a:latin typeface="Bahnschrift Semi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4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3205" y="1296785"/>
            <a:ext cx="10178322" cy="3676048"/>
          </a:xfrm>
        </p:spPr>
        <p:txBody>
          <a:bodyPr/>
          <a:lstStyle/>
          <a:p>
            <a:r>
              <a:rPr lang="en-US" dirty="0" smtClean="0">
                <a:latin typeface="Bahnschrift Light" panose="020B0502040204020203" pitchFamily="34" charset="0"/>
              </a:rPr>
              <a:t>LARC has a ripple effect</a:t>
            </a:r>
            <a:br>
              <a:rPr lang="en-US" dirty="0" smtClean="0">
                <a:latin typeface="Bahnschrift Light" panose="020B0502040204020203" pitchFamily="34" charset="0"/>
              </a:rPr>
            </a:br>
            <a:r>
              <a:rPr lang="en-US" dirty="0" smtClean="0">
                <a:latin typeface="Bahnschrift Light" panose="020B0502040204020203" pitchFamily="34" charset="0"/>
              </a:rPr>
              <a:t/>
            </a:r>
            <a:br>
              <a:rPr lang="en-US" dirty="0" smtClean="0">
                <a:latin typeface="Bahnschrift Light" panose="020B0502040204020203" pitchFamily="34" charset="0"/>
              </a:rPr>
            </a:br>
            <a:r>
              <a:rPr lang="en-US" dirty="0">
                <a:latin typeface="Bahnschrift Light" panose="020B0502040204020203" pitchFamily="34" charset="0"/>
              </a:rPr>
              <a:t/>
            </a:r>
            <a:br>
              <a:rPr lang="en-US" dirty="0">
                <a:latin typeface="Bahnschrift Light" panose="020B0502040204020203" pitchFamily="34" charset="0"/>
              </a:rPr>
            </a:br>
            <a:r>
              <a:rPr lang="en-US" dirty="0" smtClean="0">
                <a:latin typeface="Bahnschrift Light" panose="020B0502040204020203" pitchFamily="34" charset="0"/>
              </a:rPr>
              <a:t>	Our culture is LARC</a:t>
            </a:r>
            <a:endParaRPr lang="en-US" dirty="0">
              <a:latin typeface="Bahnschrift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28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69792" y="2006468"/>
            <a:ext cx="10594578" cy="3152386"/>
          </a:xfrm>
        </p:spPr>
        <p:txBody>
          <a:bodyPr>
            <a:normAutofit/>
          </a:bodyPr>
          <a:lstStyle/>
          <a:p>
            <a:r>
              <a:rPr lang="en-US" dirty="0">
                <a:latin typeface="Bahnschrift Light" panose="020B0502040204020203" pitchFamily="34" charset="0"/>
              </a:rPr>
              <a:t>LARC is a game changer, don’t be left behind as the ship sails out!</a:t>
            </a:r>
          </a:p>
        </p:txBody>
      </p:sp>
    </p:spTree>
    <p:extLst>
      <p:ext uri="{BB962C8B-B14F-4D97-AF65-F5344CB8AC3E}">
        <p14:creationId xmlns:p14="http://schemas.microsoft.com/office/powerpoint/2010/main" val="335697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01819" y="1073888"/>
            <a:ext cx="8428182" cy="4064627"/>
          </a:xfrm>
        </p:spPr>
        <p:txBody>
          <a:bodyPr/>
          <a:lstStyle/>
          <a:p>
            <a:r>
              <a:rPr lang="en-US" dirty="0" smtClean="0"/>
              <a:t>On Sustainability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139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69792" y="1569740"/>
            <a:ext cx="10539988" cy="448986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Bahnschrift Light" panose="020B0502040204020203" pitchFamily="34" charset="0"/>
              </a:rPr>
              <a:t>Use the LARC principles to expand LARC into all other programs</a:t>
            </a:r>
            <a:endParaRPr lang="en-US" dirty="0">
              <a:latin typeface="Bahnschrift Ligh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01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105</TotalTime>
  <Words>230</Words>
  <Application>Microsoft Office PowerPoint</Application>
  <PresentationFormat>Widescreen</PresentationFormat>
  <Paragraphs>52</Paragraphs>
  <Slides>17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Bahnschrift Light</vt:lpstr>
      <vt:lpstr>Bahnschrift SemiLight</vt:lpstr>
      <vt:lpstr>Bell MT</vt:lpstr>
      <vt:lpstr>Calibri</vt:lpstr>
      <vt:lpstr>Gill Sans MT</vt:lpstr>
      <vt:lpstr>Impact</vt:lpstr>
      <vt:lpstr>Badge</vt:lpstr>
      <vt:lpstr>Who said? Quotes from participants</vt:lpstr>
      <vt:lpstr>About LARC</vt:lpstr>
      <vt:lpstr>     Quality is about passion                 (#solvable)</vt:lpstr>
      <vt:lpstr>Its about impacting the patient through teamwork</vt:lpstr>
      <vt:lpstr>Interdepartmental communication is key</vt:lpstr>
      <vt:lpstr>LARC has a ripple effect    Our culture is LARC</vt:lpstr>
      <vt:lpstr>LARC is a game changer, don’t be left behind as the ship sails out!</vt:lpstr>
      <vt:lpstr>On Sustainability</vt:lpstr>
      <vt:lpstr>Use the LARC principles to expand LARC into all other programs</vt:lpstr>
      <vt:lpstr>We are focused on increasing the number of people on ART through increased efficiency – doing more with less</vt:lpstr>
      <vt:lpstr>Involvement of management is a must! </vt:lpstr>
      <vt:lpstr> There is a huge opportunity for LARC scale- up through mainstreaming into Universal Health Coverage (UHC)</vt:lpstr>
      <vt:lpstr>Kenya will scale up the LARC Quality Improvement methodology to sustainably control the HIV epidemic</vt:lpstr>
      <vt:lpstr>Proposed Way forward</vt:lpstr>
      <vt:lpstr>LARC principles are transferable to all health/facility issues</vt:lpstr>
      <vt:lpstr>To Keep LARC fire burning</vt:lpstr>
      <vt:lpstr> Our LARC Champions are able!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said?</dc:title>
  <dc:creator>Mwangi, Jane W. (CDC/DDPHSIS/CGH/DGHT)</dc:creator>
  <cp:lastModifiedBy>Yao, Katy (CDC/DDPHSIS/CGH/DGHT)</cp:lastModifiedBy>
  <cp:revision>14</cp:revision>
  <dcterms:created xsi:type="dcterms:W3CDTF">2019-07-16T08:30:54Z</dcterms:created>
  <dcterms:modified xsi:type="dcterms:W3CDTF">2019-07-19T11:32:58Z</dcterms:modified>
</cp:coreProperties>
</file>